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4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2E0F"/>
    <a:srgbClr val="827467"/>
    <a:srgbClr val="8E98DB"/>
    <a:srgbClr val="768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232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D256B-EFE5-FB4C-AC00-A2B9F0F26650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B3ECF-167B-7D4A-94B3-D49D42AB6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B3ECF-167B-7D4A-94B3-D49D42AB6C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2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65C3-4443-314B-B0BE-BA72B34C8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C585D-CD40-2A41-BEBF-7D0019B14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34560-666F-2246-8E93-161CF6DB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1CB18-32F0-814E-86BB-319C7847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424C6-A724-1943-B1FC-14FDCAA4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7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E77C-BDBA-9844-A54D-8E563045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37382-1AF0-2445-9F8B-70B3FEDDF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CF4A-A977-9B4D-997B-93EF12B7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C8C8A-3B99-C147-9D72-2C99A50A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C36B2-F3BC-5A46-84DB-8CEE1107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0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667DB-4E47-6B46-8655-583AC1CEA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06939-6956-A047-BA30-B9A3C48AA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0C763-D22E-5449-AD84-3E89F16F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9BA66-3CC4-834B-8867-922AE47E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6A429-BFF0-C145-9844-B93E6D2B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5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6646-A475-894E-B72F-3C0F5CE8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5F9E5-F4C8-8941-8B33-62D127905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7BF03-3AD5-1B49-A8C3-5A8DBFA01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74C77-4DE8-7D4B-AA6D-CB96EF49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39F7-BD2E-314C-A6B5-1893346E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9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8EF5-EA67-0C4F-AAFA-1E526678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7DFBE-23F9-9C4D-B2B5-176125FD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A248A-0875-CC47-90F2-439208D1D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A37CB-0375-0041-8C09-59DC33CB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F8328-0F91-9748-9BC9-FA6DCBF7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7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0AB5-5B95-C348-8FC5-FBB0FB8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21B9-CFB3-1847-A10E-303FC1740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6F1AF-DACA-4440-9992-F46C202E1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3BB2E-DB9F-0847-9911-7FC39ABB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5DFAB-EC4F-7E41-B4AB-EB16F958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C290C-1382-6647-8B35-1EC87EEE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0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AB60-B8CB-6648-90A3-B984C3A35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2332C-40C7-8C4D-97D5-0EE7E4647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06AC2-19C0-6C44-B584-6BA4C4EB8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F6AD3-6CE1-BA4E-BE36-3A21CF22C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C5709-D184-8544-A87F-6438472A3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65B7A-20A9-5940-A0FD-9920C1E2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32F6D-07E8-E441-9FBB-8E00F76F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8110C-A18E-7D44-BC1E-036609DF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24B8-4010-7342-BEC8-73DBA255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C0B65-9C8B-4F49-BFF7-15663375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81FBB-FE6A-B841-A748-E078D532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BAC01-0B21-E847-8BE5-F26B297F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1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2491F-F208-EC45-9039-2521E181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0E331-0733-1944-B09F-0D5B2C99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129A2-A1C2-FC47-AEBC-E2AC4628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4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2A69-9ADE-8945-9C71-6C0297AE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7CB67-35AA-C646-9C2C-B1B9579C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B286B-955F-8F48-B0AE-1F90D16C4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A518C-D466-1E48-BAA9-7A5F4F5E0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E93D4-EAD5-334E-B19B-44BCFDD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4B6E7-2CC5-8B44-9955-988293B7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8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2376-4BE8-6D4C-99C3-3A446E8B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B78CB-A9EF-E045-A016-36CFD6573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ED692-BD5B-5B42-9200-8133A8859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CA09D-AD79-FD47-AC21-F28C84AF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57DFD-B004-194F-942C-4FE092F8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4F65E-1500-234F-958D-F6AB7889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2B452-BE0C-F04F-8C8B-E3FB7A5D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ED54D-4A3B-6744-A7DB-8323EEA49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C5B35-06D6-714D-9B03-96CFEF883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BF52E-3015-0348-B033-683526CC2B86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78DE4-4851-1046-9D4A-E9A583502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1CC4A-7DAB-C04A-BEE8-8BAEF76EE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2F06E-F56C-8646-AE93-92C6F121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9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sitpetra.jo/Default.aspx" TargetMode="External"/><Relationship Id="rId3" Type="http://schemas.openxmlformats.org/officeDocument/2006/relationships/hyperlink" Target="https://www.archaeology.org/issues/360-1911/letter-from/8076-jordan-petra-hinterland" TargetMode="External"/><Relationship Id="rId7" Type="http://schemas.openxmlformats.org/officeDocument/2006/relationships/hyperlink" Target="https://archive.archaeology.org/online/features/jordan/" TargetMode="External"/><Relationship Id="rId2" Type="http://schemas.openxmlformats.org/officeDocument/2006/relationships/hyperlink" Target="https://universes.art/en/art-destinations/jorda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mf.org/project/petra-archaeological-site" TargetMode="External"/><Relationship Id="rId5" Type="http://schemas.openxmlformats.org/officeDocument/2006/relationships/hyperlink" Target="https://whc.unesco.org/en/list/326/" TargetMode="External"/><Relationship Id="rId4" Type="http://schemas.openxmlformats.org/officeDocument/2006/relationships/hyperlink" Target="https://brown.edu/Departments/Joukowsky_Institute/fieldwork/bupap/8445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88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27899C-8A33-8640-A4C5-D523005BC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66" b="7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7EC18-EC2A-4844-A16C-022BFC3D43B3}"/>
              </a:ext>
            </a:extLst>
          </p:cNvPr>
          <p:cNvSpPr txBox="1"/>
          <p:nvPr/>
        </p:nvSpPr>
        <p:spPr>
          <a:xfrm>
            <a:off x="922867" y="1202268"/>
            <a:ext cx="5173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02E0F"/>
                </a:solidFill>
                <a:latin typeface="Luminari" panose="02000505000000020004" pitchFamily="2" charset="0"/>
              </a:rPr>
              <a:t>Petra, Jordan</a:t>
            </a:r>
          </a:p>
        </p:txBody>
      </p:sp>
    </p:spTree>
    <p:extLst>
      <p:ext uri="{BB962C8B-B14F-4D97-AF65-F5344CB8AC3E}">
        <p14:creationId xmlns:p14="http://schemas.microsoft.com/office/powerpoint/2010/main" val="1019516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E74C27-DC61-A049-A9EA-6B74FFC0A42D}"/>
              </a:ext>
            </a:extLst>
          </p:cNvPr>
          <p:cNvSpPr txBox="1"/>
          <p:nvPr/>
        </p:nvSpPr>
        <p:spPr>
          <a:xfrm>
            <a:off x="1985200" y="149290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Urn Tomb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4ABE6-C4A9-6346-AD57-955D71ADA522}"/>
              </a:ext>
            </a:extLst>
          </p:cNvPr>
          <p:cNvSpPr txBox="1"/>
          <p:nvPr/>
        </p:nvSpPr>
        <p:spPr>
          <a:xfrm>
            <a:off x="354565" y="1351508"/>
            <a:ext cx="57414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Built c. 70 AD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Tomb of </a:t>
            </a:r>
            <a:r>
              <a:rPr lang="en-US" sz="2400" dirty="0" err="1">
                <a:solidFill>
                  <a:srgbClr val="602E0F"/>
                </a:solidFill>
                <a:latin typeface="Luminari" panose="02000505000000020004" pitchFamily="2" charset="0"/>
              </a:rPr>
              <a:t>Malchus</a:t>
            </a: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 II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Two levels of vaults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3 niches on the façade lead to small burial chambers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Colonnaded courtyard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Converted to a church in 447 AD by Bishop Jason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FA9E9-1074-7049-9E46-CD0BA7C1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0"/>
            <a:ext cx="5080000" cy="339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92CE1-AB73-4E42-A46C-4A881FFD8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1" y="3303036"/>
            <a:ext cx="5080000" cy="37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4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45C6CE-1928-D64D-8745-C58A1F0B94BD}"/>
              </a:ext>
            </a:extLst>
          </p:cNvPr>
          <p:cNvSpPr txBox="1"/>
          <p:nvPr/>
        </p:nvSpPr>
        <p:spPr>
          <a:xfrm>
            <a:off x="7580236" y="186611"/>
            <a:ext cx="333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The Road (</a:t>
            </a:r>
            <a:r>
              <a:rPr lang="en-US" sz="3600" dirty="0" err="1">
                <a:solidFill>
                  <a:srgbClr val="602E0F"/>
                </a:solidFill>
                <a:latin typeface="Luminari" panose="02000505000000020004" pitchFamily="2" charset="0"/>
              </a:rPr>
              <a:t>Siq</a:t>
            </a:r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5170F-4144-114F-96B3-24845199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" r="26891"/>
          <a:stretch/>
        </p:blipFill>
        <p:spPr>
          <a:xfrm>
            <a:off x="0" y="0"/>
            <a:ext cx="600891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1AE13D-20C1-7747-9341-C0462213F390}"/>
              </a:ext>
            </a:extLst>
          </p:cNvPr>
          <p:cNvSpPr txBox="1"/>
          <p:nvPr/>
        </p:nvSpPr>
        <p:spPr>
          <a:xfrm>
            <a:off x="6183088" y="2045922"/>
            <a:ext cx="58160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1200 meters long and up to 80 meters tall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Natural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Some spots were decorated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Water channels on either side</a:t>
            </a:r>
          </a:p>
        </p:txBody>
      </p:sp>
    </p:spTree>
    <p:extLst>
      <p:ext uri="{BB962C8B-B14F-4D97-AF65-F5344CB8AC3E}">
        <p14:creationId xmlns:p14="http://schemas.microsoft.com/office/powerpoint/2010/main" val="37123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BFA79-20EE-284D-8777-DE1181530B86}"/>
              </a:ext>
            </a:extLst>
          </p:cNvPr>
          <p:cNvSpPr txBox="1"/>
          <p:nvPr/>
        </p:nvSpPr>
        <p:spPr>
          <a:xfrm>
            <a:off x="3565659" y="391886"/>
            <a:ext cx="506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Little Petra (Al-</a:t>
            </a:r>
            <a:r>
              <a:rPr lang="en-US" sz="3600" dirty="0" err="1">
                <a:solidFill>
                  <a:srgbClr val="602E0F"/>
                </a:solidFill>
                <a:latin typeface="Luminari" panose="02000505000000020004" pitchFamily="2" charset="0"/>
              </a:rPr>
              <a:t>Beidha</a:t>
            </a:r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4736A-CFC6-5840-9B9F-05C7666D757B}"/>
              </a:ext>
            </a:extLst>
          </p:cNvPr>
          <p:cNvSpPr txBox="1"/>
          <p:nvPr/>
        </p:nvSpPr>
        <p:spPr>
          <a:xfrm>
            <a:off x="279919" y="1721277"/>
            <a:ext cx="609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Neolithic (7200 BCE-6500 BCE)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One of the first known settled villages in history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Only inhabited for a short time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Remains of agrarian techniques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Domesticated animals  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71486A1-C716-5846-A305-A492B55B87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069771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5D99B-6B6C-B540-958A-756D025B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70" y="1291514"/>
            <a:ext cx="6781282" cy="464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0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2E8AEA-9C24-0347-872A-1F09F233E4EE}"/>
              </a:ext>
            </a:extLst>
          </p:cNvPr>
          <p:cNvSpPr txBox="1"/>
          <p:nvPr/>
        </p:nvSpPr>
        <p:spPr>
          <a:xfrm>
            <a:off x="1202623" y="242595"/>
            <a:ext cx="3180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Obelisk Tomb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688EC-88BF-B04A-9579-D3FB48D7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58" y="0"/>
            <a:ext cx="6465841" cy="6986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89491D-A5DA-0946-B78E-9CBB86E4520F}"/>
              </a:ext>
            </a:extLst>
          </p:cNvPr>
          <p:cNvSpPr txBox="1"/>
          <p:nvPr/>
        </p:nvSpPr>
        <p:spPr>
          <a:xfrm>
            <a:off x="20622" y="1415901"/>
            <a:ext cx="570553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Burial complex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Built between 40 and 70 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Reliefs depicting the deceased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Named after the 4 obelisks (</a:t>
            </a:r>
            <a:r>
              <a:rPr lang="en-US" sz="2400" dirty="0" err="1">
                <a:solidFill>
                  <a:srgbClr val="602E0F"/>
                </a:solidFill>
                <a:latin typeface="Luminari" panose="02000505000000020004" pitchFamily="2" charset="0"/>
              </a:rPr>
              <a:t>nefeshes</a:t>
            </a: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4 graves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Also holds a basin and cistern</a:t>
            </a:r>
          </a:p>
        </p:txBody>
      </p:sp>
    </p:spTree>
    <p:extLst>
      <p:ext uri="{BB962C8B-B14F-4D97-AF65-F5344CB8AC3E}">
        <p14:creationId xmlns:p14="http://schemas.microsoft.com/office/powerpoint/2010/main" val="18996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43423E-5322-6144-A766-6B39C68A87C7}"/>
              </a:ext>
            </a:extLst>
          </p:cNvPr>
          <p:cNvSpPr txBox="1"/>
          <p:nvPr/>
        </p:nvSpPr>
        <p:spPr>
          <a:xfrm>
            <a:off x="1393730" y="0"/>
            <a:ext cx="401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Byzantine Church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455B5-602E-0E4D-8192-D40FAD9F90B2}"/>
              </a:ext>
            </a:extLst>
          </p:cNvPr>
          <p:cNvSpPr txBox="1"/>
          <p:nvPr/>
        </p:nvSpPr>
        <p:spPr>
          <a:xfrm>
            <a:off x="780839" y="801548"/>
            <a:ext cx="52438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Triple Basilica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Includes a stone paved atrium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Various well preserved mosaics</a:t>
            </a:r>
          </a:p>
          <a:p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152 papyrus scrolls were uncovered in 1993 in a storage room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Carbonized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Belong to a single family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Built in 450 AD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Destroyed by fire in c. 600 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F79C6-43F1-9146-99C3-1A632974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48" y="196089"/>
            <a:ext cx="4522237" cy="3232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7A040-B1E0-AA48-A01C-6BDF3B2C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45" y="3617704"/>
            <a:ext cx="4522236" cy="30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E5064-25A9-024D-91AA-5B61A4F76AAC}"/>
              </a:ext>
            </a:extLst>
          </p:cNvPr>
          <p:cNvSpPr txBox="1"/>
          <p:nvPr/>
        </p:nvSpPr>
        <p:spPr>
          <a:xfrm>
            <a:off x="6044163" y="246052"/>
            <a:ext cx="614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Temple of the Winged Lions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85C0A-FE50-A748-9675-9A223D15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90" y="3043338"/>
            <a:ext cx="2543107" cy="3814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6868A4-B8C6-9D47-B15D-AF7CC189D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6013" y="-739968"/>
            <a:ext cx="5000545" cy="5000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B3CDD-5777-A949-9967-9881FC2F3016}"/>
              </a:ext>
            </a:extLst>
          </p:cNvPr>
          <p:cNvSpPr txBox="1"/>
          <p:nvPr/>
        </p:nvSpPr>
        <p:spPr>
          <a:xfrm>
            <a:off x="6818361" y="1104348"/>
            <a:ext cx="4599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Nabataean cult complex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Faces the Great Temple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Dedicated to </a:t>
            </a:r>
            <a:r>
              <a:rPr lang="en-US" sz="2400" dirty="0" err="1">
                <a:solidFill>
                  <a:srgbClr val="602E0F"/>
                </a:solidFill>
                <a:latin typeface="Luminari" panose="02000505000000020004" pitchFamily="2" charset="0"/>
              </a:rPr>
              <a:t>Allat</a:t>
            </a: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 (parallel to Isis and Aphrodite)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Destroyed in 363 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055EB-58F3-6443-9957-087030935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353" y="3043340"/>
            <a:ext cx="7230774" cy="3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9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C0439-B3F1-1147-950A-F3ED55412F73}"/>
              </a:ext>
            </a:extLst>
          </p:cNvPr>
          <p:cNvSpPr txBox="1"/>
          <p:nvPr/>
        </p:nvSpPr>
        <p:spPr>
          <a:xfrm>
            <a:off x="5033850" y="0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Artifacts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A36F1-8388-1540-890D-23ED4201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42" y="4352453"/>
            <a:ext cx="4860571" cy="2316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D47E4-6A5F-2542-9445-181DD333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5" y="169333"/>
            <a:ext cx="4231689" cy="3725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D5605-5564-B744-9B36-8166D162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126" y="4030134"/>
            <a:ext cx="3323166" cy="2658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72C41-BA54-F049-8F48-1A9A804F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6" y="2031999"/>
            <a:ext cx="2277241" cy="406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634A3-4260-6641-9EF0-60BD103DA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850" y="1104118"/>
            <a:ext cx="2422450" cy="3105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2780B-62FC-AD4C-AB3B-6E56668FA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696" y="290274"/>
            <a:ext cx="2316871" cy="23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3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EBEAF3-63A4-1240-8C93-8E255B96B3C3}"/>
              </a:ext>
            </a:extLst>
          </p:cNvPr>
          <p:cNvSpPr txBox="1"/>
          <p:nvPr/>
        </p:nvSpPr>
        <p:spPr>
          <a:xfrm>
            <a:off x="4564907" y="205273"/>
            <a:ext cx="3062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Bibliography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554ED-D77D-EF44-B585-5E8B0523E59C}"/>
              </a:ext>
            </a:extLst>
          </p:cNvPr>
          <p:cNvSpPr txBox="1"/>
          <p:nvPr/>
        </p:nvSpPr>
        <p:spPr>
          <a:xfrm>
            <a:off x="987969" y="1443841"/>
            <a:ext cx="102160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Art Destination Jordan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https://universes.art/en/art-destinations/jordan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Accessed 8 Apr. 2021.</a:t>
            </a:r>
          </a:p>
          <a:p>
            <a:r>
              <a:rPr lang="en-US" i="1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Beyond Petra - Archaeology Magazine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https://www.archaeology.org/issues/360-1911/letter-from/8076-jordan-petra-hinterland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Accessed 5 Apr. 2021.</a:t>
            </a:r>
          </a:p>
          <a:p>
            <a:r>
              <a:rPr lang="en-US" i="1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Brown University Petra Archaeological Project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https://brown.edu/Departments/Joukowsky_Institute/fieldwork/bupap/8445.html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Accessed 5 Apr. 2021.</a:t>
            </a:r>
          </a:p>
          <a:p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Centre, UNESCO World Heritage. “Petra.” </a:t>
            </a:r>
            <a:r>
              <a:rPr lang="en-US" i="1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UNESCO World Heritage Centre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, 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https://whc.unesco.org/en/list/326/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Accessed 5 Apr. 2021.</a:t>
            </a:r>
          </a:p>
          <a:p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“Petra Archaeological Site.” </a:t>
            </a:r>
            <a:r>
              <a:rPr lang="en-US" i="1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World Monuments Fund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, 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https://www.wmf.org/project/petra-archaeological-site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Accessed 5 Apr. 2021.</a:t>
            </a:r>
          </a:p>
          <a:p>
            <a:r>
              <a:rPr lang="en-US" i="1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Petra Great Temple - Archaeology Magazine Archive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https://archive.archaeology.org/online/features/jordan/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Accessed 5 Apr. 2021.</a:t>
            </a:r>
          </a:p>
          <a:p>
            <a:r>
              <a:rPr lang="en-US" i="1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Visit Petra - Home Page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https://www.visitpetra.jo/Default.aspx</a:t>
            </a:r>
            <a:r>
              <a:rPr lang="en-US" dirty="0">
                <a:solidFill>
                  <a:srgbClr val="602E0F"/>
                </a:solidFill>
                <a:effectLst/>
                <a:latin typeface="Luminari" panose="02000505000000020004" pitchFamily="2" charset="0"/>
              </a:rPr>
              <a:t>. Accessed 8 Apr. 2021.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0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9290C-B8A4-084D-9B68-91D365F2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432" y="-834202"/>
            <a:ext cx="12054568" cy="8526402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F74F506-519C-1C4F-84CB-B43C3E7AE071}"/>
              </a:ext>
            </a:extLst>
          </p:cNvPr>
          <p:cNvCxnSpPr>
            <a:cxnSpLocks/>
          </p:cNvCxnSpPr>
          <p:nvPr/>
        </p:nvCxnSpPr>
        <p:spPr>
          <a:xfrm>
            <a:off x="1278383" y="2201662"/>
            <a:ext cx="1553594" cy="1227337"/>
          </a:xfrm>
          <a:prstGeom prst="curvedConnector3">
            <a:avLst/>
          </a:prstGeom>
          <a:ln w="25400">
            <a:solidFill>
              <a:srgbClr val="602E0F"/>
            </a:solidFill>
            <a:headEnd type="none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E21F09-1A4B-2640-8D7C-82D9891D5D8D}"/>
              </a:ext>
            </a:extLst>
          </p:cNvPr>
          <p:cNvSpPr txBox="1"/>
          <p:nvPr/>
        </p:nvSpPr>
        <p:spPr>
          <a:xfrm>
            <a:off x="68716" y="1940052"/>
            <a:ext cx="142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Jordan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B9001-3252-6240-BF49-DCA1025F3DD3}"/>
              </a:ext>
            </a:extLst>
          </p:cNvPr>
          <p:cNvSpPr txBox="1"/>
          <p:nvPr/>
        </p:nvSpPr>
        <p:spPr>
          <a:xfrm>
            <a:off x="9354911" y="1874728"/>
            <a:ext cx="26996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Served as an important crossroads between Arabia, Egypt, and Syria-Phoenicia</a:t>
            </a:r>
          </a:p>
        </p:txBody>
      </p:sp>
    </p:spTree>
    <p:extLst>
      <p:ext uri="{BB962C8B-B14F-4D97-AF65-F5344CB8AC3E}">
        <p14:creationId xmlns:p14="http://schemas.microsoft.com/office/powerpoint/2010/main" val="75941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3AB0C-2D49-A646-8B74-91A89D04A077}"/>
              </a:ext>
            </a:extLst>
          </p:cNvPr>
          <p:cNvSpPr txBox="1"/>
          <p:nvPr/>
        </p:nvSpPr>
        <p:spPr>
          <a:xfrm>
            <a:off x="4711871" y="186612"/>
            <a:ext cx="276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Excavations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0152F-E1D9-F44A-9C1D-C0D1B56BCDB8}"/>
              </a:ext>
            </a:extLst>
          </p:cNvPr>
          <p:cNvSpPr txBox="1"/>
          <p:nvPr/>
        </p:nvSpPr>
        <p:spPr>
          <a:xfrm>
            <a:off x="330372" y="1720840"/>
            <a:ext cx="57656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“Discovered” by Swiss explorer Johan Ludwig Burckhardt in 1812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Brown University</a:t>
            </a:r>
          </a:p>
          <a:p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5% of the buried city has been discovered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15% of the total city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F65E0-A6C7-1747-844B-4351C630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0509"/>
            <a:ext cx="6028267" cy="39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1A210-9BA5-7047-BA59-7C52E8E1B20F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Who were the Nabataeans?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864FB-D163-2F41-90EC-ECF61F088FAD}"/>
              </a:ext>
            </a:extLst>
          </p:cNvPr>
          <p:cNvSpPr txBox="1"/>
          <p:nvPr/>
        </p:nvSpPr>
        <p:spPr>
          <a:xfrm>
            <a:off x="110377" y="887135"/>
            <a:ext cx="5744939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A Bedouin tribe from the Arabian Desert</a:t>
            </a:r>
          </a:p>
          <a:p>
            <a:pPr marL="285750" indent="-285750" algn="ctr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Gained recognition in the 2</a:t>
            </a:r>
            <a:r>
              <a:rPr lang="en-US" sz="2800" baseline="30000" dirty="0">
                <a:solidFill>
                  <a:srgbClr val="602E0F"/>
                </a:solidFill>
                <a:latin typeface="Luminari" panose="02000505000000020004" pitchFamily="2" charset="0"/>
              </a:rPr>
              <a:t>nd</a:t>
            </a: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 century BCE</a:t>
            </a:r>
          </a:p>
          <a:p>
            <a:pPr marL="285750" indent="-285750" algn="ctr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Became a province of the Roman Empire by Trajan in 106 CE</a:t>
            </a:r>
          </a:p>
          <a:p>
            <a:pPr marL="285750" indent="-285750" algn="ctr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They are believed to have originated in Yemen</a:t>
            </a:r>
          </a:p>
          <a:p>
            <a:pPr marL="285750" indent="-285750" algn="ctr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One of the only culturally prominent tribes in Arabia </a:t>
            </a:r>
          </a:p>
          <a:p>
            <a:pPr marL="285750" indent="-285750" algn="ctr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Eventually became its own kingdom  </a:t>
            </a:r>
          </a:p>
          <a:p>
            <a:pPr marL="1200150" lvl="2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F5166-4207-D446-899D-2264813B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85" y="1120031"/>
            <a:ext cx="5637604" cy="51302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67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240E34-F41E-3C47-84EF-845664CAF7A4}"/>
              </a:ext>
            </a:extLst>
          </p:cNvPr>
          <p:cNvCxnSpPr/>
          <p:nvPr/>
        </p:nvCxnSpPr>
        <p:spPr>
          <a:xfrm>
            <a:off x="638175" y="3429000"/>
            <a:ext cx="109156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F08F6D-CACA-C646-9BFF-74A1A4EB4828}"/>
              </a:ext>
            </a:extLst>
          </p:cNvPr>
          <p:cNvCxnSpPr/>
          <p:nvPr/>
        </p:nvCxnSpPr>
        <p:spPr>
          <a:xfrm>
            <a:off x="638175" y="3181350"/>
            <a:ext cx="0" cy="476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635489-CE7D-E042-B9B3-932ABE89AAC6}"/>
              </a:ext>
            </a:extLst>
          </p:cNvPr>
          <p:cNvCxnSpPr/>
          <p:nvPr/>
        </p:nvCxnSpPr>
        <p:spPr>
          <a:xfrm>
            <a:off x="11553825" y="3181350"/>
            <a:ext cx="0" cy="4762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DE5DC5-0976-5447-9B3F-E5B830C85CAE}"/>
              </a:ext>
            </a:extLst>
          </p:cNvPr>
          <p:cNvCxnSpPr/>
          <p:nvPr/>
        </p:nvCxnSpPr>
        <p:spPr>
          <a:xfrm flipV="1">
            <a:off x="990600" y="2038350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73F75B-8613-9C45-8966-6431023F9DD3}"/>
              </a:ext>
            </a:extLst>
          </p:cNvPr>
          <p:cNvSpPr txBox="1"/>
          <p:nvPr/>
        </p:nvSpPr>
        <p:spPr>
          <a:xfrm>
            <a:off x="638175" y="742861"/>
            <a:ext cx="1333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Settle in Petra (300-200 BCE)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83F086-5A52-FF40-841E-D8B2D146FE99}"/>
              </a:ext>
            </a:extLst>
          </p:cNvPr>
          <p:cNvCxnSpPr/>
          <p:nvPr/>
        </p:nvCxnSpPr>
        <p:spPr>
          <a:xfrm flipV="1">
            <a:off x="11220450" y="3429000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62DC73-D44E-B249-BC80-3BAD26F7CF72}"/>
              </a:ext>
            </a:extLst>
          </p:cNvPr>
          <p:cNvSpPr txBox="1"/>
          <p:nvPr/>
        </p:nvSpPr>
        <p:spPr>
          <a:xfrm>
            <a:off x="10727119" y="4819650"/>
            <a:ext cx="1653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Western Explorers “rediscover” Petra (1812 CE)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567ADE-FBE3-7D48-9362-129ACD851372}"/>
              </a:ext>
            </a:extLst>
          </p:cNvPr>
          <p:cNvCxnSpPr/>
          <p:nvPr/>
        </p:nvCxnSpPr>
        <p:spPr>
          <a:xfrm flipV="1">
            <a:off x="1752600" y="3429000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402443-A91D-3444-881F-5A7FA446E250}"/>
              </a:ext>
            </a:extLst>
          </p:cNvPr>
          <p:cNvSpPr txBox="1"/>
          <p:nvPr/>
        </p:nvSpPr>
        <p:spPr>
          <a:xfrm>
            <a:off x="1013543" y="4838701"/>
            <a:ext cx="1653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Nabataeans become major players in international trade (100 BCE)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596A44-814A-304B-88C4-97BA7954560C}"/>
              </a:ext>
            </a:extLst>
          </p:cNvPr>
          <p:cNvCxnSpPr/>
          <p:nvPr/>
        </p:nvCxnSpPr>
        <p:spPr>
          <a:xfrm flipV="1">
            <a:off x="10347571" y="2019300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D24631-359E-C34A-9ACF-8E70D2A69CCE}"/>
              </a:ext>
            </a:extLst>
          </p:cNvPr>
          <p:cNvSpPr txBox="1"/>
          <p:nvPr/>
        </p:nvSpPr>
        <p:spPr>
          <a:xfrm>
            <a:off x="10075027" y="26165"/>
            <a:ext cx="1082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Petra falls under Islamic rule (600s CE)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6A115-0EF6-E24A-913D-AB70298330E0}"/>
              </a:ext>
            </a:extLst>
          </p:cNvPr>
          <p:cNvCxnSpPr/>
          <p:nvPr/>
        </p:nvCxnSpPr>
        <p:spPr>
          <a:xfrm flipV="1">
            <a:off x="2628897" y="2066925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571DE4-64BD-5F4E-BFDF-F28BE817D66F}"/>
              </a:ext>
            </a:extLst>
          </p:cNvPr>
          <p:cNvSpPr txBox="1"/>
          <p:nvPr/>
        </p:nvSpPr>
        <p:spPr>
          <a:xfrm>
            <a:off x="1971668" y="580162"/>
            <a:ext cx="1676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Height of the settlement, kingdom status (50 BCE-50 CE)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599442-6D8D-2440-A36C-3065377BF17E}"/>
              </a:ext>
            </a:extLst>
          </p:cNvPr>
          <p:cNvCxnSpPr/>
          <p:nvPr/>
        </p:nvCxnSpPr>
        <p:spPr>
          <a:xfrm flipV="1">
            <a:off x="9467850" y="3419475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7DC2E07-2F94-D645-827A-A573D60F579D}"/>
              </a:ext>
            </a:extLst>
          </p:cNvPr>
          <p:cNvSpPr txBox="1"/>
          <p:nvPr/>
        </p:nvSpPr>
        <p:spPr>
          <a:xfrm>
            <a:off x="8975971" y="4939695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Romans lose control (300s CE)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3E7162-6AA3-A145-BC88-C91D59EAC9F7}"/>
              </a:ext>
            </a:extLst>
          </p:cNvPr>
          <p:cNvCxnSpPr/>
          <p:nvPr/>
        </p:nvCxnSpPr>
        <p:spPr>
          <a:xfrm flipV="1">
            <a:off x="3848095" y="3419475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F7E593-3B4C-014C-828D-C5EC90397B06}"/>
              </a:ext>
            </a:extLst>
          </p:cNvPr>
          <p:cNvSpPr txBox="1"/>
          <p:nvPr/>
        </p:nvSpPr>
        <p:spPr>
          <a:xfrm>
            <a:off x="3401604" y="4847451"/>
            <a:ext cx="1258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Rome takes Petra as a province (106 CE)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BD75A-2066-7245-8ED3-439232293F0D}"/>
              </a:ext>
            </a:extLst>
          </p:cNvPr>
          <p:cNvCxnSpPr/>
          <p:nvPr/>
        </p:nvCxnSpPr>
        <p:spPr>
          <a:xfrm flipV="1">
            <a:off x="8193470" y="2028825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304DDC-707D-234A-BAF8-078867F895D2}"/>
              </a:ext>
            </a:extLst>
          </p:cNvPr>
          <p:cNvSpPr txBox="1"/>
          <p:nvPr/>
        </p:nvSpPr>
        <p:spPr>
          <a:xfrm>
            <a:off x="7367814" y="1095970"/>
            <a:ext cx="160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Earthquake hits Petra (363 CE)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193F1F-3F53-844D-9459-31A071AF7178}"/>
              </a:ext>
            </a:extLst>
          </p:cNvPr>
          <p:cNvCxnSpPr/>
          <p:nvPr/>
        </p:nvCxnSpPr>
        <p:spPr>
          <a:xfrm flipV="1">
            <a:off x="5010150" y="2038350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2C91088-349C-F241-82AD-E2D7E495769A}"/>
              </a:ext>
            </a:extLst>
          </p:cNvPr>
          <p:cNvSpPr txBox="1"/>
          <p:nvPr/>
        </p:nvSpPr>
        <p:spPr>
          <a:xfrm>
            <a:off x="4117723" y="686441"/>
            <a:ext cx="176268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Constantine moves the capital to the East (330 CE)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D9564B-0D81-6844-84C8-EAFAA6155E89}"/>
              </a:ext>
            </a:extLst>
          </p:cNvPr>
          <p:cNvCxnSpPr/>
          <p:nvPr/>
        </p:nvCxnSpPr>
        <p:spPr>
          <a:xfrm flipV="1">
            <a:off x="6553200" y="3456801"/>
            <a:ext cx="0" cy="13906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1809A4-DC52-AD46-A200-3A2EBF9D3322}"/>
              </a:ext>
            </a:extLst>
          </p:cNvPr>
          <p:cNvSpPr txBox="1"/>
          <p:nvPr/>
        </p:nvSpPr>
        <p:spPr>
          <a:xfrm>
            <a:off x="5821246" y="4847451"/>
            <a:ext cx="179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Christianity reaches Petra (350 CE)</a:t>
            </a:r>
          </a:p>
        </p:txBody>
      </p:sp>
    </p:spTree>
    <p:extLst>
      <p:ext uri="{BB962C8B-B14F-4D97-AF65-F5344CB8AC3E}">
        <p14:creationId xmlns:p14="http://schemas.microsoft.com/office/powerpoint/2010/main" val="37568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1E4D3D-2879-C243-B45A-0A62FF75196A}"/>
              </a:ext>
            </a:extLst>
          </p:cNvPr>
          <p:cNvSpPr txBox="1"/>
          <p:nvPr/>
        </p:nvSpPr>
        <p:spPr>
          <a:xfrm>
            <a:off x="1994893" y="300566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Origins</a:t>
            </a:r>
            <a:r>
              <a:rPr lang="en-US" dirty="0">
                <a:solidFill>
                  <a:srgbClr val="602E0F"/>
                </a:solidFill>
                <a:latin typeface="Luminari" panose="02000505000000020004" pitchFamily="2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B151C-6A00-4D40-A91A-D0149DEA1D72}"/>
              </a:ext>
            </a:extLst>
          </p:cNvPr>
          <p:cNvSpPr txBox="1"/>
          <p:nvPr/>
        </p:nvSpPr>
        <p:spPr>
          <a:xfrm>
            <a:off x="162983" y="1065431"/>
            <a:ext cx="733213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Taxes were placed on all trade </a:t>
            </a:r>
          </a:p>
          <a:p>
            <a:endParaRPr lang="en-US" sz="28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Exposure to various other peoples</a:t>
            </a:r>
          </a:p>
          <a:p>
            <a:endParaRPr lang="en-US" sz="28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Petra was home to a complex system of channels, dams, and cisterns</a:t>
            </a:r>
          </a:p>
          <a:p>
            <a:endParaRPr lang="en-US" sz="28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These were either cut from rock or were underground water pipes</a:t>
            </a:r>
          </a:p>
          <a:p>
            <a:pPr lvl="1"/>
            <a:endParaRPr lang="en-US" sz="28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02E0F"/>
                </a:solidFill>
                <a:latin typeface="Luminari" panose="02000505000000020004" pitchFamily="2" charset="0"/>
              </a:rPr>
              <a:t>Water sources included springs and streams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2050" name="Picture 2" descr="water channel carved into rock">
            <a:extLst>
              <a:ext uri="{FF2B5EF4-FFF2-40B4-BE49-F238E27FC236}">
                <a16:creationId xmlns:a16="http://schemas.microsoft.com/office/drawing/2014/main" id="{4B1991CE-25D2-AF42-A1FE-BD9EE762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4" y="1"/>
            <a:ext cx="5089126" cy="3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trances to large underground cisterns">
            <a:extLst>
              <a:ext uri="{FF2B5EF4-FFF2-40B4-BE49-F238E27FC236}">
                <a16:creationId xmlns:a16="http://schemas.microsoft.com/office/drawing/2014/main" id="{D2C48205-7FA0-4A4B-9249-5C59A451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74" y="3310466"/>
            <a:ext cx="5089126" cy="354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F3037E-B352-DF43-ADBA-64C091A6C12E}"/>
              </a:ext>
            </a:extLst>
          </p:cNvPr>
          <p:cNvSpPr txBox="1"/>
          <p:nvPr/>
        </p:nvSpPr>
        <p:spPr>
          <a:xfrm>
            <a:off x="1077590" y="102973"/>
            <a:ext cx="537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The Monastery (Al Deir)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21E53-D783-BA4D-92DD-67A4AB77DDB8}"/>
              </a:ext>
            </a:extLst>
          </p:cNvPr>
          <p:cNvSpPr txBox="1"/>
          <p:nvPr/>
        </p:nvSpPr>
        <p:spPr>
          <a:xfrm>
            <a:off x="229788" y="1722880"/>
            <a:ext cx="666797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Most likely built in the mid first century 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48 meters tall and 47 meters wide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Interior is one large room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Corinthian columns and Doric entablature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Dedicated to </a:t>
            </a:r>
            <a:r>
              <a:rPr lang="en-US" sz="2400" dirty="0" err="1">
                <a:solidFill>
                  <a:srgbClr val="602E0F"/>
                </a:solidFill>
                <a:latin typeface="Luminari" panose="02000505000000020004" pitchFamily="2" charset="0"/>
              </a:rPr>
              <a:t>Obodas</a:t>
            </a: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 I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Repurposed as a Christian church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A69A7-F8A8-5D4B-AA71-63BDE4FA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115" y="0"/>
            <a:ext cx="5146885" cy="3429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83559-221F-654E-BE2F-947B2F6F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811" y="3429000"/>
            <a:ext cx="4852189" cy="3219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F59AC3-A71E-464B-982C-BE4796CE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797" y="3429000"/>
            <a:ext cx="51672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ease wait as the map downloads.">
            <a:extLst>
              <a:ext uri="{FF2B5EF4-FFF2-40B4-BE49-F238E27FC236}">
                <a16:creationId xmlns:a16="http://schemas.microsoft.com/office/drawing/2014/main" id="{550A3FF2-3932-974B-81EB-5A7874AE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5" y="0"/>
            <a:ext cx="5292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10E89-758D-F340-B928-A6B21FB7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899275" cy="3880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6C885-3769-894C-80B2-B3E92C8005BB}"/>
              </a:ext>
            </a:extLst>
          </p:cNvPr>
          <p:cNvSpPr txBox="1"/>
          <p:nvPr/>
        </p:nvSpPr>
        <p:spPr>
          <a:xfrm>
            <a:off x="244613" y="4048562"/>
            <a:ext cx="504811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Central Petra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Built late first first century BCE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7560 square meters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solidFill>
                <a:srgbClr val="602E0F"/>
              </a:solidFill>
              <a:latin typeface="Luminari" panose="02000505000000020004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Earthquakes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4FB5F-FF7A-BC45-9546-402C81AC547E}"/>
              </a:ext>
            </a:extLst>
          </p:cNvPr>
          <p:cNvSpPr txBox="1"/>
          <p:nvPr/>
        </p:nvSpPr>
        <p:spPr>
          <a:xfrm>
            <a:off x="1770125" y="131782"/>
            <a:ext cx="3359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Luminari" panose="02000505000000020004" pitchFamily="2" charset="0"/>
              </a:rPr>
              <a:t>Great Temple</a:t>
            </a:r>
          </a:p>
        </p:txBody>
      </p:sp>
    </p:spTree>
    <p:extLst>
      <p:ext uri="{BB962C8B-B14F-4D97-AF65-F5344CB8AC3E}">
        <p14:creationId xmlns:p14="http://schemas.microsoft.com/office/powerpoint/2010/main" val="25734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9A8A0-1437-F54A-8DF0-E3A2F0F47E3E}"/>
              </a:ext>
            </a:extLst>
          </p:cNvPr>
          <p:cNvSpPr txBox="1"/>
          <p:nvPr/>
        </p:nvSpPr>
        <p:spPr>
          <a:xfrm>
            <a:off x="682810" y="167895"/>
            <a:ext cx="5909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The Treasury (Al-</a:t>
            </a:r>
            <a:r>
              <a:rPr lang="en-US" sz="3600" dirty="0" err="1">
                <a:solidFill>
                  <a:srgbClr val="602E0F"/>
                </a:solidFill>
                <a:latin typeface="Luminari" panose="02000505000000020004" pitchFamily="2" charset="0"/>
              </a:rPr>
              <a:t>Khazneh</a:t>
            </a:r>
            <a:r>
              <a:rPr lang="en-US" sz="3600" dirty="0">
                <a:solidFill>
                  <a:srgbClr val="602E0F"/>
                </a:solidFill>
                <a:latin typeface="Luminari" panose="02000505000000020004" pitchFamily="2" charset="0"/>
              </a:rPr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F7C25-BA9B-384D-8BAF-A51003A10EE7}"/>
              </a:ext>
            </a:extLst>
          </p:cNvPr>
          <p:cNvSpPr txBox="1"/>
          <p:nvPr/>
        </p:nvSpPr>
        <p:spPr>
          <a:xfrm>
            <a:off x="279918" y="854010"/>
            <a:ext cx="58160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40 meters tall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Constructed in the first century BCE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Two floors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Corinthian capitals and friezes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Funerary urn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02E0F"/>
                </a:solidFill>
                <a:latin typeface="Luminari" panose="02000505000000020004" pitchFamily="2" charset="0"/>
              </a:rPr>
              <a:t>Purpose varies from tombs to document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E11EB-0484-3748-922B-D5516641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699" y="-81044"/>
            <a:ext cx="4178302" cy="6988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45D66-EBF4-344C-B8EC-8F26C678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9832"/>
            <a:ext cx="4430293" cy="3315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4AA650-EA97-414E-9A6E-3915DF7BE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25" t="30686" r="38857"/>
          <a:stretch/>
        </p:blipFill>
        <p:spPr>
          <a:xfrm>
            <a:off x="4430293" y="3659832"/>
            <a:ext cx="3583406" cy="32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7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706</Words>
  <Application>Microsoft Macintosh PowerPoint</Application>
  <PresentationFormat>Widescreen</PresentationFormat>
  <Paragraphs>136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Luminari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Bryer</dc:creator>
  <cp:lastModifiedBy>Kelly Bryer</cp:lastModifiedBy>
  <cp:revision>36</cp:revision>
  <dcterms:created xsi:type="dcterms:W3CDTF">2021-04-06T13:22:15Z</dcterms:created>
  <dcterms:modified xsi:type="dcterms:W3CDTF">2021-04-08T15:49:54Z</dcterms:modified>
</cp:coreProperties>
</file>